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tif" ContentType="image/tiff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88" r:id="rId2"/>
    <p:sldId id="262" r:id="rId3"/>
    <p:sldId id="260" r:id="rId4"/>
    <p:sldId id="264" r:id="rId5"/>
    <p:sldId id="263" r:id="rId6"/>
    <p:sldId id="266" r:id="rId7"/>
    <p:sldId id="267" r:id="rId8"/>
    <p:sldId id="277" r:id="rId9"/>
    <p:sldId id="268" r:id="rId10"/>
    <p:sldId id="290" r:id="rId11"/>
    <p:sldId id="274" r:id="rId12"/>
    <p:sldId id="275" r:id="rId13"/>
    <p:sldId id="291" r:id="rId14"/>
    <p:sldId id="269" r:id="rId15"/>
    <p:sldId id="283" r:id="rId16"/>
    <p:sldId id="270" r:id="rId17"/>
    <p:sldId id="284" r:id="rId18"/>
    <p:sldId id="281" r:id="rId19"/>
    <p:sldId id="286" r:id="rId20"/>
    <p:sldId id="287" r:id="rId21"/>
    <p:sldId id="292" r:id="rId22"/>
    <p:sldId id="293" r:id="rId23"/>
    <p:sldId id="294" r:id="rId24"/>
    <p:sldId id="295" r:id="rId25"/>
    <p:sldId id="296" r:id="rId26"/>
    <p:sldId id="298" r:id="rId27"/>
    <p:sldId id="299" r:id="rId28"/>
    <p:sldId id="297" r:id="rId29"/>
    <p:sldId id="279" r:id="rId30"/>
    <p:sldId id="280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0"/>
    <p:restoredTop sz="94719"/>
  </p:normalViewPr>
  <p:slideViewPr>
    <p:cSldViewPr snapToGrid="0" snapToObjects="1">
      <p:cViewPr varScale="1">
        <p:scale>
          <a:sx n="122" d="100"/>
          <a:sy n="122" d="100"/>
        </p:scale>
        <p:origin x="20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tiff>
</file>

<file path=ppt/media/image11.png>
</file>

<file path=ppt/media/image12.jpeg>
</file>

<file path=ppt/media/image13.tiff>
</file>

<file path=ppt/media/image14.tiff>
</file>

<file path=ppt/media/image15.tiff>
</file>

<file path=ppt/media/image16.jpeg>
</file>

<file path=ppt/media/image17.tiff>
</file>

<file path=ppt/media/image18.tiff>
</file>

<file path=ppt/media/image19.tiff>
</file>

<file path=ppt/media/image2.jpeg>
</file>

<file path=ppt/media/image20.jpeg>
</file>

<file path=ppt/media/image21.jpeg>
</file>

<file path=ppt/media/image22.tiff>
</file>

<file path=ppt/media/image23.tiff>
</file>

<file path=ppt/media/image24.tiff>
</file>

<file path=ppt/media/image25.tiff>
</file>

<file path=ppt/media/image26.tif>
</file>

<file path=ppt/media/image27.jpeg>
</file>

<file path=ppt/media/image28.tiff>
</file>

<file path=ppt/media/image29.png>
</file>

<file path=ppt/media/image3.tiff>
</file>

<file path=ppt/media/image30.png>
</file>

<file path=ppt/media/image31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83573B-076B-D440-A1BA-0B43AEAB6BCB}" type="datetimeFigureOut">
              <a:rPr lang="en-US" smtClean="0"/>
              <a:t>3/18/18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7595BE-D70C-4649-A15A-BF7CD64D1C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24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595BE-D70C-4649-A15A-BF7CD64D1C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72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595BE-D70C-4649-A15A-BF7CD64D1CE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174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90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07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3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591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18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45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66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3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057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68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0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5850B-0E81-0045-9C58-5D7D8A80BBD8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96FFC-952A-D448-950F-B0C1A7819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567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Relationship Id="rId3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4" Type="http://schemas.microsoft.com/office/2007/relationships/hdphoto" Target="../media/hdphoto2.wdp"/><Relationship Id="rId5" Type="http://schemas.openxmlformats.org/officeDocument/2006/relationships/image" Target="../media/image21.jpeg"/><Relationship Id="rId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eg"/><Relationship Id="rId3" Type="http://schemas.microsoft.com/office/2007/relationships/hdphoto" Target="../media/hdphoto4.wdp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tocols.io/groups/minion-user-group-with-fungi-and-plants-on-their-mind" TargetMode="External"/><Relationship Id="rId4" Type="http://schemas.openxmlformats.org/officeDocument/2006/relationships/hyperlink" Target="https://tinyurl.com/nanopore-tools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jpeg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30362" y="129839"/>
            <a:ext cx="98282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</a:rPr>
              <a:t>Insights into DNA extraction and library preparation</a:t>
            </a:r>
          </a:p>
          <a:p>
            <a:pPr algn="ctr"/>
            <a:r>
              <a:rPr lang="en-US" sz="3600" dirty="0" smtClean="0">
                <a:solidFill>
                  <a:schemeClr val="bg1"/>
                </a:solidFill>
              </a:rPr>
              <a:t>for </a:t>
            </a:r>
            <a:r>
              <a:rPr lang="en-US" sz="3600" dirty="0" err="1" smtClean="0">
                <a:solidFill>
                  <a:schemeClr val="bg1"/>
                </a:solidFill>
              </a:rPr>
              <a:t>Nanopore</a:t>
            </a:r>
            <a:r>
              <a:rPr lang="en-US" sz="3600" dirty="0" smtClean="0">
                <a:solidFill>
                  <a:schemeClr val="bg1"/>
                </a:solidFill>
              </a:rPr>
              <a:t> sequencing on the </a:t>
            </a:r>
            <a:r>
              <a:rPr lang="en-US" sz="3600" dirty="0" err="1" smtClean="0">
                <a:solidFill>
                  <a:schemeClr val="bg1"/>
                </a:solidFill>
              </a:rPr>
              <a:t>MinION</a:t>
            </a:r>
            <a:r>
              <a:rPr lang="en-US" sz="3600" dirty="0" smtClean="0">
                <a:solidFill>
                  <a:schemeClr val="bg1"/>
                </a:solidFill>
              </a:rPr>
              <a:t> 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4" name="Picture 12" descr="https://porecamp-au.github.io/images/sponsors/protocols_io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13892" y="4464545"/>
            <a:ext cx="3458898" cy="105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  1   2 3      4 5 6     7 8 9 10     11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 </a:t>
            </a:r>
            <a:r>
              <a:rPr kumimoji="0" lang="en-US" altLang="en-US" sz="15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endParaRPr kumimoji="0" lang="en-US" altLang="en-US" sz="15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5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5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26" name="Picture 2" descr="https://lh5.googleusercontent.com/iQUn7p3aWDKTq0EKBlAzsdW1cg8uqdLCNzl-Cx1RmgnBACFcq2VGbUiLb3vvbyjsW32xRWtlIIpUmzFUScbcZ4fTH_Z8KdLlvnsNpZL_j2sksgjHVRqnu_3nmMB6y_kxGTRHw22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56" t="9335" r="21257" b="41632"/>
          <a:stretch/>
        </p:blipFill>
        <p:spPr bwMode="auto">
          <a:xfrm>
            <a:off x="2458539" y="1232732"/>
            <a:ext cx="6581336" cy="348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19870" y="4464545"/>
            <a:ext cx="944925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Benjamin </a:t>
            </a:r>
            <a:r>
              <a:rPr lang="en-US" sz="2400" dirty="0" err="1" smtClean="0">
                <a:solidFill>
                  <a:schemeClr val="bg1"/>
                </a:solidFill>
              </a:rPr>
              <a:t>Schwessinger</a:t>
            </a:r>
            <a:endParaRPr lang="en-US" sz="2400" dirty="0" smtClean="0">
              <a:solidFill>
                <a:schemeClr val="bg1"/>
              </a:solidFill>
            </a:endParaRPr>
          </a:p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in collaboration with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Miriam </a:t>
            </a:r>
            <a:r>
              <a:rPr lang="en-US" sz="2400" dirty="0" err="1">
                <a:solidFill>
                  <a:schemeClr val="bg1"/>
                </a:solidFill>
              </a:rPr>
              <a:t>Schalamun</a:t>
            </a:r>
            <a:r>
              <a:rPr lang="en-US" sz="2400" dirty="0">
                <a:solidFill>
                  <a:schemeClr val="bg1"/>
                </a:solidFill>
              </a:rPr>
              <a:t>, </a:t>
            </a:r>
            <a:r>
              <a:rPr lang="en-US" sz="2400" dirty="0" err="1" smtClean="0">
                <a:solidFill>
                  <a:schemeClr val="bg1"/>
                </a:solidFill>
              </a:rPr>
              <a:t>Ramawatar</a:t>
            </a:r>
            <a:r>
              <a:rPr lang="en-US" sz="2400" dirty="0" smtClean="0">
                <a:solidFill>
                  <a:schemeClr val="bg1"/>
                </a:solidFill>
              </a:rPr>
              <a:t> Nagar, Robert </a:t>
            </a:r>
            <a:r>
              <a:rPr lang="en-US" sz="2400" dirty="0" err="1" smtClean="0">
                <a:solidFill>
                  <a:schemeClr val="bg1"/>
                </a:solidFill>
              </a:rPr>
              <a:t>Lanfear</a:t>
            </a:r>
            <a:r>
              <a:rPr lang="en-US" sz="2400" dirty="0" smtClean="0">
                <a:solidFill>
                  <a:schemeClr val="bg1"/>
                </a:solidFill>
              </a:rPr>
              <a:t>, John </a:t>
            </a:r>
            <a:r>
              <a:rPr lang="en-US" sz="2400" dirty="0" err="1" smtClean="0">
                <a:solidFill>
                  <a:schemeClr val="bg1"/>
                </a:solidFill>
              </a:rPr>
              <a:t>Rathjen</a:t>
            </a:r>
            <a:r>
              <a:rPr lang="en-US" sz="2400" dirty="0" smtClean="0">
                <a:solidFill>
                  <a:schemeClr val="bg1"/>
                </a:solidFill>
              </a:rPr>
              <a:t>, et al.,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DECRA Fellow, </a:t>
            </a:r>
            <a:r>
              <a:rPr lang="en-US" sz="2400" dirty="0" err="1" smtClean="0">
                <a:solidFill>
                  <a:schemeClr val="bg1"/>
                </a:solidFill>
              </a:rPr>
              <a:t>Austaralian</a:t>
            </a:r>
            <a:r>
              <a:rPr lang="en-US" sz="2400" dirty="0" smtClean="0">
                <a:solidFill>
                  <a:schemeClr val="bg1"/>
                </a:solidFill>
              </a:rPr>
              <a:t> National University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19-20/03/2018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UTS, Sydney</a:t>
            </a:r>
          </a:p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88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7323" y="176788"/>
            <a:ext cx="61434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Thinks to consider when extracting DNA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00742" y="6117679"/>
            <a:ext cx="38912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inspired by Josh </a:t>
            </a:r>
            <a:r>
              <a:rPr lang="en-US" sz="2000" dirty="0" smtClean="0">
                <a:solidFill>
                  <a:schemeClr val="bg1"/>
                </a:solidFill>
              </a:rPr>
              <a:t>Quick, F1000, </a:t>
            </a:r>
            <a:r>
              <a:rPr lang="en-US" sz="2000" dirty="0" smtClean="0">
                <a:solidFill>
                  <a:schemeClr val="bg1"/>
                </a:solidFill>
              </a:rPr>
              <a:t>2017</a:t>
            </a:r>
          </a:p>
          <a:p>
            <a:r>
              <a:rPr lang="en-US" sz="2000" dirty="0" err="1" smtClean="0">
                <a:solidFill>
                  <a:schemeClr val="bg1"/>
                </a:solidFill>
              </a:rPr>
              <a:t>Schwessinger</a:t>
            </a:r>
            <a:r>
              <a:rPr lang="en-US" sz="2000" dirty="0" smtClean="0">
                <a:solidFill>
                  <a:schemeClr val="bg1"/>
                </a:solidFill>
              </a:rPr>
              <a:t> and </a:t>
            </a:r>
            <a:r>
              <a:rPr lang="en-US" sz="2000" dirty="0" err="1" smtClean="0">
                <a:solidFill>
                  <a:schemeClr val="bg1"/>
                </a:solidFill>
              </a:rPr>
              <a:t>Rathjen</a:t>
            </a:r>
            <a:r>
              <a:rPr lang="en-US" sz="2000" dirty="0" smtClean="0">
                <a:solidFill>
                  <a:schemeClr val="bg1"/>
                </a:solidFill>
              </a:rPr>
              <a:t>, 2017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01453" y="747473"/>
            <a:ext cx="498694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Be gently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Don’t vortex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Use wide pore tips (or cut them)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Avoid or get ride of small fragments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think molarity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7323" y="4027107"/>
            <a:ext cx="575529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Factor influencing your DNA length: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lysis method of tissue and cells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purification method 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precipitation </a:t>
            </a:r>
            <a:r>
              <a:rPr lang="en-US" sz="2400" dirty="0" smtClean="0">
                <a:solidFill>
                  <a:schemeClr val="bg1"/>
                </a:solidFill>
              </a:rPr>
              <a:t>method (e.g. ETOH vs. CTAB)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c</a:t>
            </a:r>
            <a:r>
              <a:rPr lang="en-US" sz="2400" dirty="0" smtClean="0">
                <a:solidFill>
                  <a:schemeClr val="bg1"/>
                </a:solidFill>
              </a:rPr>
              <a:t>lean up (SPRI vs. propanol)</a:t>
            </a:r>
            <a:endParaRPr lang="en-US" sz="24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963" y="401941"/>
            <a:ext cx="3113601" cy="571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9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7323" y="176788"/>
            <a:ext cx="6450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DNA quality influences sequencing output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51908" y="6408775"/>
            <a:ext cx="2440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Josh Quick, F1000, 2017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13" y="700008"/>
            <a:ext cx="10341841" cy="566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32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7323" y="176788"/>
            <a:ext cx="64272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Library preps are about molarity not mass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15436" y="6345712"/>
            <a:ext cx="3891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inspired by Josh </a:t>
            </a:r>
            <a:r>
              <a:rPr lang="en-US" sz="2000" dirty="0" smtClean="0">
                <a:solidFill>
                  <a:schemeClr val="bg1"/>
                </a:solidFill>
              </a:rPr>
              <a:t>Quick, F1000, 2017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4468" y="971515"/>
            <a:ext cx="90388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Input requirement of 1000 ng is an oversimplification and advices at a suboptimal step in the protocol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67724" y="1848034"/>
            <a:ext cx="71295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What actually matters is the amount of free DNA ends (</a:t>
            </a:r>
            <a:r>
              <a:rPr lang="en-US" sz="2400" dirty="0" err="1" smtClean="0">
                <a:solidFill>
                  <a:schemeClr val="bg1"/>
                </a:solidFill>
              </a:rPr>
              <a:t>mols</a:t>
            </a:r>
            <a:r>
              <a:rPr lang="en-US" sz="2400" dirty="0" smtClean="0">
                <a:solidFill>
                  <a:schemeClr val="bg1"/>
                </a:solidFill>
              </a:rPr>
              <a:t>) into the adapter ligations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41738" y="6176435"/>
            <a:ext cx="43467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www.promega.com</a:t>
            </a:r>
            <a:r>
              <a:rPr lang="en-US" dirty="0">
                <a:solidFill>
                  <a:schemeClr val="bg1"/>
                </a:solidFill>
              </a:rPr>
              <a:t>/a/apps/</a:t>
            </a:r>
            <a:r>
              <a:rPr lang="en-US" dirty="0" err="1">
                <a:solidFill>
                  <a:schemeClr val="bg1"/>
                </a:solidFill>
              </a:rPr>
              <a:t>biomath</a:t>
            </a:r>
            <a:r>
              <a:rPr lang="en-US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6730" y="2668810"/>
            <a:ext cx="4236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solidFill>
                  <a:schemeClr val="bg1"/>
                </a:solidFill>
              </a:rPr>
              <a:t>For 8kb 1000 ng ~ 0.2pmol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03890" y="39729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056290" y="41253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208690" y="42777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361090" y="44301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513490" y="45825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665890" y="47349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818290" y="48873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970690" y="50397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3216166" y="39623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368566" y="41147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520966" y="42671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673366" y="44195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44814" y="3930867"/>
            <a:ext cx="25487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5297214" y="4083267"/>
            <a:ext cx="269064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10161" y="3410961"/>
            <a:ext cx="15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8kb @ 1000ng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25970" y="3363610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16kb </a:t>
            </a:r>
            <a:r>
              <a:rPr lang="en-US" dirty="0" smtClean="0">
                <a:solidFill>
                  <a:schemeClr val="bg1"/>
                </a:solidFill>
              </a:rPr>
              <a:t>@ 1000ng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178372" y="3363610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24kb </a:t>
            </a:r>
            <a:r>
              <a:rPr lang="en-US" dirty="0" smtClean="0">
                <a:solidFill>
                  <a:schemeClr val="bg1"/>
                </a:solidFill>
              </a:rPr>
              <a:t>@ 1000ng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13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40" grpId="0"/>
      <p:bldP spid="41" grpId="0"/>
      <p:bldP spid="4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7323" y="176788"/>
            <a:ext cx="64272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Library preps are about molarity not mass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15436" y="6345712"/>
            <a:ext cx="3891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inspired by Josh </a:t>
            </a:r>
            <a:r>
              <a:rPr lang="en-US" sz="2000" dirty="0" smtClean="0">
                <a:solidFill>
                  <a:schemeClr val="bg1"/>
                </a:solidFill>
              </a:rPr>
              <a:t>Quick, F1000, 2017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4468" y="971515"/>
            <a:ext cx="90388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Input requirement of 1000 ng is an oversimplification and advices at a suboptimal step in the protocol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67724" y="1848034"/>
            <a:ext cx="71295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What actually matters is the amount of free DNA ends (</a:t>
            </a:r>
            <a:r>
              <a:rPr lang="en-US" sz="2400" dirty="0" err="1" smtClean="0">
                <a:solidFill>
                  <a:schemeClr val="bg1"/>
                </a:solidFill>
              </a:rPr>
              <a:t>mols</a:t>
            </a:r>
            <a:r>
              <a:rPr lang="en-US" sz="2400" dirty="0" smtClean="0">
                <a:solidFill>
                  <a:schemeClr val="bg1"/>
                </a:solidFill>
              </a:rPr>
              <a:t>) into the adapter ligations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41738" y="6176435"/>
            <a:ext cx="43467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www.promega.com</a:t>
            </a:r>
            <a:r>
              <a:rPr lang="en-US" dirty="0">
                <a:solidFill>
                  <a:schemeClr val="bg1"/>
                </a:solidFill>
              </a:rPr>
              <a:t>/a/apps/</a:t>
            </a:r>
            <a:r>
              <a:rPr lang="en-US" dirty="0" err="1">
                <a:solidFill>
                  <a:schemeClr val="bg1"/>
                </a:solidFill>
              </a:rPr>
              <a:t>biomath</a:t>
            </a:r>
            <a:r>
              <a:rPr lang="en-US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5903" y="2858716"/>
            <a:ext cx="4236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solidFill>
                  <a:schemeClr val="bg1"/>
                </a:solidFill>
              </a:rPr>
              <a:t>For 8kb 1000 ng ~ 0.2pmol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903890" y="39729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056290" y="41253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208690" y="42777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361090" y="44301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513490" y="45825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665890" y="47349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818290" y="48873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970690" y="5039710"/>
            <a:ext cx="72521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216166" y="39623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368566" y="41147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520966" y="42671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673366" y="44195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144814" y="3930867"/>
            <a:ext cx="25487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297214" y="4083267"/>
            <a:ext cx="269064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825766" y="45719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78166" y="47243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130566" y="48767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4282966" y="5029199"/>
            <a:ext cx="137227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297214" y="4083267"/>
            <a:ext cx="25487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449614" y="4235667"/>
            <a:ext cx="25487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602014" y="4388067"/>
            <a:ext cx="25487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54414" y="4540467"/>
            <a:ext cx="25487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906814" y="4692867"/>
            <a:ext cx="25487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059214" y="4845267"/>
            <a:ext cx="25487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11614" y="4997667"/>
            <a:ext cx="25487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10161" y="3410961"/>
            <a:ext cx="1612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8kb @ 0.2pmol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025970" y="3363610"/>
            <a:ext cx="1729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16kb @ </a:t>
            </a:r>
            <a:r>
              <a:rPr lang="en-US" dirty="0">
                <a:solidFill>
                  <a:schemeClr val="bg1"/>
                </a:solidFill>
              </a:rPr>
              <a:t>0.2pmol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178372" y="3363610"/>
            <a:ext cx="1729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24kb @ </a:t>
            </a:r>
            <a:r>
              <a:rPr lang="en-US" dirty="0">
                <a:solidFill>
                  <a:schemeClr val="bg1"/>
                </a:solidFill>
              </a:rPr>
              <a:t>0.2pmol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30561" y="5165084"/>
            <a:ext cx="2533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8kb @ 0.2pmol ~ 1000ng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542382" y="5158019"/>
            <a:ext cx="2650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16kb @ 0.2pmol ~ 2000ng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413938" y="5165084"/>
            <a:ext cx="2650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24kb @ 0.2pmol ~ 3000ng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400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1513" y="113726"/>
            <a:ext cx="42843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DNA quality measurements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8344" y="762478"/>
            <a:ext cx="4619150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QC methods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your eyes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err="1" smtClean="0">
                <a:solidFill>
                  <a:schemeClr val="bg1"/>
                </a:solidFill>
              </a:rPr>
              <a:t>Qubit</a:t>
            </a: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err="1" smtClean="0">
                <a:solidFill>
                  <a:schemeClr val="bg1"/>
                </a:solidFill>
              </a:rPr>
              <a:t>Nanodrop</a:t>
            </a: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0.8% agarose (up </a:t>
            </a:r>
            <a:r>
              <a:rPr lang="en-US" sz="2800" dirty="0" smtClean="0">
                <a:solidFill>
                  <a:schemeClr val="bg1"/>
                </a:solidFill>
              </a:rPr>
              <a:t>to ~25kb)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PFGE (up to Mb)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err="1" smtClean="0">
                <a:solidFill>
                  <a:schemeClr val="bg1"/>
                </a:solidFill>
              </a:rPr>
              <a:t>TapeStation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29119" y="762478"/>
            <a:ext cx="6022098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What to look for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No color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c[</a:t>
            </a:r>
            <a:r>
              <a:rPr lang="en-US" sz="2800" dirty="0" err="1" smtClean="0">
                <a:solidFill>
                  <a:schemeClr val="bg1"/>
                </a:solidFill>
              </a:rPr>
              <a:t>Qubit</a:t>
            </a:r>
            <a:r>
              <a:rPr lang="en-US" sz="2800" dirty="0" smtClean="0">
                <a:solidFill>
                  <a:schemeClr val="bg1"/>
                </a:solidFill>
              </a:rPr>
              <a:t>] ~ c[</a:t>
            </a:r>
            <a:r>
              <a:rPr lang="en-US" sz="2800" dirty="0" err="1" smtClean="0">
                <a:solidFill>
                  <a:schemeClr val="bg1"/>
                </a:solidFill>
              </a:rPr>
              <a:t>nanodrop</a:t>
            </a:r>
            <a:r>
              <a:rPr lang="en-US" sz="2800" dirty="0" smtClean="0">
                <a:solidFill>
                  <a:schemeClr val="bg1"/>
                </a:solidFill>
              </a:rPr>
              <a:t>]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260:230 2.0-2.2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260:280 &gt; 1.80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no smear downward especially &lt; 2kb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most DNA above 25kb</a:t>
            </a:r>
          </a:p>
        </p:txBody>
      </p:sp>
    </p:spTree>
    <p:extLst>
      <p:ext uri="{BB962C8B-B14F-4D97-AF65-F5344CB8AC3E}">
        <p14:creationId xmlns:p14="http://schemas.microsoft.com/office/powerpoint/2010/main" val="1742538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3543" y="51656"/>
            <a:ext cx="5571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DNA quality measured by </a:t>
            </a:r>
            <a:r>
              <a:rPr lang="en-US" sz="2800" b="1" dirty="0" err="1" smtClean="0">
                <a:solidFill>
                  <a:schemeClr val="bg1"/>
                </a:solidFill>
              </a:rPr>
              <a:t>Nanodrop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039" y="574876"/>
            <a:ext cx="8460827" cy="52446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04015" y="6331413"/>
            <a:ext cx="32916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Schalamun</a:t>
            </a:r>
            <a:r>
              <a:rPr lang="en-US" sz="2000" dirty="0" smtClean="0">
                <a:solidFill>
                  <a:schemeClr val="bg1"/>
                </a:solidFill>
              </a:rPr>
              <a:t> et al., </a:t>
            </a:r>
            <a:r>
              <a:rPr lang="en-US" sz="2000" dirty="0" err="1" smtClean="0">
                <a:solidFill>
                  <a:schemeClr val="bg1"/>
                </a:solidFill>
              </a:rPr>
              <a:t>biorxiv</a:t>
            </a:r>
            <a:r>
              <a:rPr lang="en-US" sz="2000" dirty="0" smtClean="0">
                <a:solidFill>
                  <a:schemeClr val="bg1"/>
                </a:solidFill>
              </a:rPr>
              <a:t> soon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85819" y="5962081"/>
            <a:ext cx="64306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D is how it suppose to look like when c[</a:t>
            </a:r>
            <a:r>
              <a:rPr lang="en-US" sz="2000" dirty="0" err="1" smtClean="0">
                <a:solidFill>
                  <a:schemeClr val="bg1"/>
                </a:solidFill>
              </a:rPr>
              <a:t>nanodrop</a:t>
            </a:r>
            <a:r>
              <a:rPr lang="en-US" sz="2000" dirty="0" smtClean="0">
                <a:solidFill>
                  <a:schemeClr val="bg1"/>
                </a:solidFill>
              </a:rPr>
              <a:t>] ~ c[</a:t>
            </a:r>
            <a:r>
              <a:rPr lang="en-US" sz="2000" dirty="0" err="1" smtClean="0">
                <a:solidFill>
                  <a:schemeClr val="bg1"/>
                </a:solidFill>
              </a:rPr>
              <a:t>qubit</a:t>
            </a:r>
            <a:r>
              <a:rPr lang="en-US" sz="2000" dirty="0" smtClean="0">
                <a:solidFill>
                  <a:schemeClr val="bg1"/>
                </a:solidFill>
              </a:rPr>
              <a:t>]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585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7323" y="176788"/>
            <a:ext cx="85109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DNA integrity measured by agarose gels or </a:t>
            </a:r>
            <a:r>
              <a:rPr lang="en-US" sz="2800" b="1" dirty="0" err="1" smtClean="0">
                <a:solidFill>
                  <a:schemeClr val="bg1"/>
                </a:solidFill>
              </a:rPr>
              <a:t>TapeStations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50407" y="6165701"/>
            <a:ext cx="32415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see also Josh </a:t>
            </a:r>
            <a:r>
              <a:rPr lang="en-US" dirty="0" smtClean="0">
                <a:solidFill>
                  <a:schemeClr val="bg1"/>
                </a:solidFill>
              </a:rPr>
              <a:t>Quick, F1000, </a:t>
            </a:r>
            <a:r>
              <a:rPr lang="en-US" dirty="0" smtClean="0">
                <a:solidFill>
                  <a:schemeClr val="bg1"/>
                </a:solidFill>
              </a:rPr>
              <a:t>2017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ANU </a:t>
            </a:r>
            <a:r>
              <a:rPr lang="en-US" dirty="0" err="1" smtClean="0">
                <a:solidFill>
                  <a:schemeClr val="bg1"/>
                </a:solidFill>
              </a:rPr>
              <a:t>Nanopore</a:t>
            </a:r>
            <a:r>
              <a:rPr lang="en-US" dirty="0" smtClean="0">
                <a:solidFill>
                  <a:schemeClr val="bg1"/>
                </a:solidFill>
              </a:rPr>
              <a:t> workshop 2017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6029" t="28238"/>
          <a:stretch/>
        </p:blipFill>
        <p:spPr>
          <a:xfrm>
            <a:off x="231226" y="700008"/>
            <a:ext cx="4978649" cy="33359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661" t="6459" r="731" b="44119"/>
          <a:stretch/>
        </p:blipFill>
        <p:spPr>
          <a:xfrm>
            <a:off x="5675586" y="700008"/>
            <a:ext cx="5440272" cy="2123090"/>
          </a:xfrm>
          <a:prstGeom prst="rect">
            <a:avLst/>
          </a:prstGeom>
        </p:spPr>
      </p:pic>
      <p:sp>
        <p:nvSpPr>
          <p:cNvPr id="7" name="Donut 6"/>
          <p:cNvSpPr/>
          <p:nvPr/>
        </p:nvSpPr>
        <p:spPr>
          <a:xfrm rot="5400000">
            <a:off x="5711804" y="1641153"/>
            <a:ext cx="1772061" cy="591830"/>
          </a:xfrm>
          <a:prstGeom prst="donut">
            <a:avLst>
              <a:gd name="adj" fmla="val 5284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524029" y="2913111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RNA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59347" y="2869416"/>
            <a:ext cx="1740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Low quality DNA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 cstate="email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6088" t="13972" r="-1050"/>
          <a:stretch/>
        </p:blipFill>
        <p:spPr>
          <a:xfrm>
            <a:off x="5282411" y="3346318"/>
            <a:ext cx="2705451" cy="346571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997917" y="5130450"/>
            <a:ext cx="619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</a:rPr>
              <a:t>24</a:t>
            </a: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87862" y="4790918"/>
            <a:ext cx="619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</a:rPr>
              <a:t>49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997918" y="4546426"/>
            <a:ext cx="619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</a:rPr>
              <a:t>73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998371" y="4270179"/>
            <a:ext cx="619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95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13253" y="3904183"/>
            <a:ext cx="619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125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913253" y="3633002"/>
            <a:ext cx="7043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200kb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13252" y="909320"/>
            <a:ext cx="619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7   8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606168" y="1973658"/>
            <a:ext cx="619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/>
              <a:t>1</a:t>
            </a:r>
            <a:endParaRPr lang="en-US" sz="1400"/>
          </a:p>
        </p:txBody>
      </p:sp>
      <p:sp>
        <p:nvSpPr>
          <p:cNvPr id="20" name="TextBox 19"/>
          <p:cNvSpPr txBox="1"/>
          <p:nvPr/>
        </p:nvSpPr>
        <p:spPr>
          <a:xfrm>
            <a:off x="5612393" y="1595419"/>
            <a:ext cx="619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/>
              <a:t>3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5575533" y="1203912"/>
            <a:ext cx="619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/>
              <a:t>10kb</a:t>
            </a:r>
            <a:endParaRPr lang="en-US" sz="1400"/>
          </a:p>
        </p:txBody>
      </p:sp>
      <p:sp>
        <p:nvSpPr>
          <p:cNvPr id="23" name="TextBox 22"/>
          <p:cNvSpPr txBox="1"/>
          <p:nvPr/>
        </p:nvSpPr>
        <p:spPr>
          <a:xfrm>
            <a:off x="5832811" y="3325539"/>
            <a:ext cx="230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1    2   7   8   13  14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321972" y="8986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048712" y="8986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8596102" y="871376"/>
            <a:ext cx="1500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13                14</a:t>
            </a:r>
            <a:endParaRPr lang="en-US" dirty="0"/>
          </a:p>
        </p:txBody>
      </p:sp>
      <p:sp>
        <p:nvSpPr>
          <p:cNvPr id="28" name="Donut 27"/>
          <p:cNvSpPr/>
          <p:nvPr/>
        </p:nvSpPr>
        <p:spPr>
          <a:xfrm rot="5400000">
            <a:off x="10489716" y="2196960"/>
            <a:ext cx="541666" cy="710616"/>
          </a:xfrm>
          <a:prstGeom prst="donut">
            <a:avLst>
              <a:gd name="adj" fmla="val 6712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805036" y="3940779"/>
            <a:ext cx="32004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Only a PFGE will show you the real </a:t>
            </a:r>
            <a:r>
              <a:rPr lang="en-US" sz="2000" smtClean="0">
                <a:solidFill>
                  <a:schemeClr val="bg1"/>
                </a:solidFill>
              </a:rPr>
              <a:t>size distribution of your DNA</a:t>
            </a: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1" grpId="0"/>
      <p:bldP spid="9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3" grpId="0"/>
      <p:bldP spid="25" grpId="0"/>
      <p:bldP spid="26" grpId="0"/>
      <p:bldP spid="27" grpId="0"/>
      <p:bldP spid="28" grpId="0" animBg="1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7323" y="176788"/>
            <a:ext cx="56060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Intro library prep and DNA quality!!!</a:t>
            </a:r>
            <a:endParaRPr lang="en-US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624139" y="6237951"/>
            <a:ext cx="2440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Josh Quick, F1000, 2017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02710" y="7082496"/>
            <a:ext cx="9638386" cy="540787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31620" y="1091874"/>
            <a:ext cx="3486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&gt; 40kb or as high as you can get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78325" y="2017891"/>
            <a:ext cx="3071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rapid kit (</a:t>
            </a:r>
            <a:r>
              <a:rPr lang="en-US" sz="2000" dirty="0" err="1" smtClean="0">
                <a:solidFill>
                  <a:schemeClr val="bg1"/>
                </a:solidFill>
              </a:rPr>
              <a:t>MuA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transposase</a:t>
            </a:r>
            <a:r>
              <a:rPr lang="en-US" sz="2000" dirty="0" smtClean="0">
                <a:solidFill>
                  <a:schemeClr val="bg1"/>
                </a:solidFill>
              </a:rPr>
              <a:t>)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698382" y="6207173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Rapid sequencing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714593" y="1015677"/>
            <a:ext cx="1387365" cy="87618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165745" y="652353"/>
            <a:ext cx="14414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HMW </a:t>
            </a:r>
            <a:r>
              <a:rPr lang="en-US" sz="2000" dirty="0" err="1" smtClean="0">
                <a:solidFill>
                  <a:schemeClr val="bg1"/>
                </a:solidFill>
              </a:rPr>
              <a:t>gDNA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9373344" y="2710472"/>
            <a:ext cx="801606" cy="332959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863984" y="3681430"/>
            <a:ext cx="2657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1-15 </a:t>
            </a:r>
            <a:r>
              <a:rPr lang="en-US" sz="2000" dirty="0" err="1" smtClean="0">
                <a:solidFill>
                  <a:schemeClr val="bg1"/>
                </a:solidFill>
              </a:rPr>
              <a:t>ug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7462553" y="1091874"/>
            <a:ext cx="11041" cy="517081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607165" y="3082988"/>
            <a:ext cx="11641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20-150kb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2-5ug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872118" y="6187918"/>
            <a:ext cx="2230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1D/1D2 sequencing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4223951" y="1291929"/>
            <a:ext cx="1697793" cy="112607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777260" y="1442017"/>
            <a:ext cx="8805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10-xkb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123701" y="2257357"/>
            <a:ext cx="890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g-Tube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6635740" y="2666402"/>
            <a:ext cx="664866" cy="35362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742366" y="3154475"/>
            <a:ext cx="9044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8-20kb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1-2ug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6646781" y="1041907"/>
            <a:ext cx="11041" cy="117603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3578891" y="715136"/>
            <a:ext cx="1168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low input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4601533" y="2594684"/>
            <a:ext cx="1388598" cy="84224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992260" y="3420258"/>
            <a:ext cx="593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PCR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785053" y="1269989"/>
            <a:ext cx="9573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~100ng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45" name="Straight Arrow Connector 44"/>
          <p:cNvCxnSpPr>
            <a:stCxn id="43" idx="2"/>
          </p:cNvCxnSpPr>
          <p:nvPr/>
        </p:nvCxnSpPr>
        <p:spPr>
          <a:xfrm>
            <a:off x="4288976" y="3820368"/>
            <a:ext cx="0" cy="230633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3418333" y="6032114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Rapid sequencing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flipH="1">
            <a:off x="2820904" y="1291929"/>
            <a:ext cx="989214" cy="82065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2417786" y="1241962"/>
            <a:ext cx="827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10pg+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377499" y="2184026"/>
            <a:ext cx="720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WGA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 flipH="1">
            <a:off x="1645496" y="2655583"/>
            <a:ext cx="902282" cy="338448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2183694" y="4137411"/>
            <a:ext cx="10920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g-Tube?!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42045" y="6001445"/>
            <a:ext cx="2230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1D/1D2 sequencing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8408275" y="6501818"/>
            <a:ext cx="3891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inspired by Josh </a:t>
            </a:r>
            <a:r>
              <a:rPr lang="en-US" sz="2000" dirty="0" smtClean="0">
                <a:solidFill>
                  <a:schemeClr val="bg1"/>
                </a:solidFill>
              </a:rPr>
              <a:t>Quick, F1000, 2017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42452" y="103088"/>
            <a:ext cx="82621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>
                <a:solidFill>
                  <a:schemeClr val="bg1"/>
                </a:solidFill>
              </a:rPr>
              <a:t>Nanopore</a:t>
            </a:r>
            <a:r>
              <a:rPr lang="en-US" sz="2800" b="1" dirty="0" smtClean="0">
                <a:solidFill>
                  <a:schemeClr val="bg1"/>
                </a:solidFill>
              </a:rPr>
              <a:t> DNA sequencing decision tree for beginners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86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656459"/>
            <a:ext cx="6248400" cy="5435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0973" y="133239"/>
            <a:ext cx="40174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Intro Rapid library prep!!!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83215" y="6144666"/>
            <a:ext cx="1087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community.nanoporetech.com</a:t>
            </a:r>
            <a:r>
              <a:rPr lang="en-US" dirty="0">
                <a:solidFill>
                  <a:schemeClr val="bg1"/>
                </a:solidFill>
              </a:rPr>
              <a:t>/protocols/rapid-lambda-control-sqk-rad002/v/rse_9024_v2_revo_21nov2016/overview-of-the-rapid-</a:t>
            </a:r>
            <a:r>
              <a:rPr lang="en-US" dirty="0" err="1">
                <a:solidFill>
                  <a:schemeClr val="bg1"/>
                </a:solidFill>
              </a:rPr>
              <a:t>sequ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197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429407" y="457200"/>
            <a:ext cx="8418786" cy="57950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143" y="-4981"/>
            <a:ext cx="3573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Intro 1D library prep!!!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78819" y="6191250"/>
            <a:ext cx="1087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community.nanoporetech.com</a:t>
            </a:r>
            <a:r>
              <a:rPr lang="en-US" dirty="0">
                <a:solidFill>
                  <a:schemeClr val="bg1"/>
                </a:solidFill>
              </a:rPr>
              <a:t>/protocols/1d-lambda-control-experime/v/cde_9001_v108_revr_18oct2016/overview-of-the-ligation-s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850" y="457200"/>
            <a:ext cx="7649293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01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7323" y="176788"/>
            <a:ext cx="46014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Intro into </a:t>
            </a:r>
            <a:r>
              <a:rPr lang="en-US" sz="2800" b="1" dirty="0" err="1" smtClean="0">
                <a:solidFill>
                  <a:schemeClr val="bg1"/>
                </a:solidFill>
              </a:rPr>
              <a:t>MinION</a:t>
            </a:r>
            <a:r>
              <a:rPr lang="en-US" sz="2800" b="1" dirty="0" smtClean="0">
                <a:solidFill>
                  <a:schemeClr val="bg1"/>
                </a:solidFill>
              </a:rPr>
              <a:t> sequencing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022" y="1978304"/>
            <a:ext cx="5917215" cy="363841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137413" y="606769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https://</a:t>
            </a:r>
            <a:r>
              <a:rPr lang="en-US" dirty="0" err="1" smtClean="0">
                <a:solidFill>
                  <a:schemeClr val="bg1"/>
                </a:solidFill>
              </a:rPr>
              <a:t>community.nanoporetech.com</a:t>
            </a:r>
            <a:r>
              <a:rPr lang="en-US" dirty="0" smtClean="0">
                <a:solidFill>
                  <a:schemeClr val="bg1"/>
                </a:solidFill>
              </a:rPr>
              <a:t>/posts/getting-started-knowledge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2" descr="ttps://nanoporetech.com/sites/default/files/s3/minion-cutout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5313" y="745435"/>
            <a:ext cx="5655365" cy="2465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82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29407" y="457200"/>
            <a:ext cx="8418786" cy="548114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143" y="-4981"/>
            <a:ext cx="39356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Intro 1D^2 library prep!!!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47888" y="556616"/>
            <a:ext cx="5931748" cy="50482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91380" y="6088047"/>
            <a:ext cx="7256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community.nanoporetech.com</a:t>
            </a:r>
            <a:r>
              <a:rPr lang="en-US" dirty="0">
                <a:solidFill>
                  <a:schemeClr val="bg1"/>
                </a:solidFill>
              </a:rPr>
              <a:t>/protocols/1d%5E2-genomic-sequencing/v/lsd_9032_v11_revi_23mar2017/introduction-to-the-1d-2-s</a:t>
            </a:r>
          </a:p>
        </p:txBody>
      </p:sp>
    </p:spTree>
    <p:extLst>
      <p:ext uri="{BB962C8B-B14F-4D97-AF65-F5344CB8AC3E}">
        <p14:creationId xmlns:p14="http://schemas.microsoft.com/office/powerpoint/2010/main" val="190941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8214" y="0"/>
            <a:ext cx="10171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A case study of setting up </a:t>
            </a:r>
            <a:r>
              <a:rPr lang="en-US" sz="2800" b="1" dirty="0" err="1" smtClean="0">
                <a:solidFill>
                  <a:schemeClr val="bg1"/>
                </a:solidFill>
              </a:rPr>
              <a:t>MinION</a:t>
            </a:r>
            <a:r>
              <a:rPr lang="en-US" sz="2800" b="1" dirty="0" smtClean="0">
                <a:solidFill>
                  <a:schemeClr val="bg1"/>
                </a:solidFill>
              </a:rPr>
              <a:t> sequencing for a difficult species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4697" y="523220"/>
            <a:ext cx="1869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solidFill>
                  <a:schemeClr val="bg1"/>
                </a:solidFill>
              </a:rPr>
              <a:t>Eucalyptus 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256" y="867764"/>
            <a:ext cx="7323836" cy="557926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900393" y="6391461"/>
            <a:ext cx="32916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Schalamun</a:t>
            </a:r>
            <a:r>
              <a:rPr lang="en-US" sz="2000" dirty="0" smtClean="0">
                <a:solidFill>
                  <a:schemeClr val="bg1"/>
                </a:solidFill>
              </a:rPr>
              <a:t> et al., </a:t>
            </a:r>
            <a:r>
              <a:rPr lang="en-US" sz="2000" dirty="0" err="1" smtClean="0">
                <a:solidFill>
                  <a:schemeClr val="bg1"/>
                </a:solidFill>
              </a:rPr>
              <a:t>biorxiv</a:t>
            </a:r>
            <a:r>
              <a:rPr lang="en-US" sz="2000" dirty="0" smtClean="0">
                <a:solidFill>
                  <a:schemeClr val="bg1"/>
                </a:solidFill>
              </a:rPr>
              <a:t> soon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370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1143" y="-4981"/>
            <a:ext cx="42934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Getting clean and long DNA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11" y="597185"/>
            <a:ext cx="6484204" cy="4258594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7494852"/>
              </p:ext>
            </p:extLst>
          </p:nvPr>
        </p:nvGraphicFramePr>
        <p:xfrm>
          <a:off x="4694225" y="4855779"/>
          <a:ext cx="7133812" cy="166712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19116"/>
                <a:gridCol w="1019116"/>
                <a:gridCol w="1019116"/>
                <a:gridCol w="1019116"/>
                <a:gridCol w="1019116"/>
                <a:gridCol w="1019116"/>
                <a:gridCol w="1019116"/>
              </a:tblGrid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Sample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 dirty="0" err="1">
                          <a:effectLst/>
                        </a:rPr>
                        <a:t>Qubit</a:t>
                      </a:r>
                      <a:r>
                        <a:rPr lang="de-AT" sz="1800" dirty="0">
                          <a:effectLst/>
                        </a:rPr>
                        <a:t> [</a:t>
                      </a:r>
                      <a:r>
                        <a:rPr lang="de-AT" sz="1800" dirty="0" err="1">
                          <a:effectLst/>
                        </a:rPr>
                        <a:t>ng</a:t>
                      </a:r>
                      <a:r>
                        <a:rPr lang="de-AT" sz="1800" dirty="0">
                          <a:effectLst/>
                        </a:rPr>
                        <a:t>/µl]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Nanodrop [ng/µl]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260/280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260/230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Yield [Gb]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Yield</a:t>
                      </a:r>
                      <a:r>
                        <a:rPr lang="de-AT" sz="1800" baseline="-25000">
                          <a:effectLst/>
                        </a:rPr>
                        <a:t>Q7 </a:t>
                      </a:r>
                      <a:r>
                        <a:rPr lang="de-AT" sz="1800">
                          <a:effectLst/>
                        </a:rPr>
                        <a:t>[Gb]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10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178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203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1.8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2.1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6.0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5.9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27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142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188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1.8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2.3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7.4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5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57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80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1.7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1.0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0.7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0.7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9" name="Donut 8"/>
          <p:cNvSpPr/>
          <p:nvPr/>
        </p:nvSpPr>
        <p:spPr>
          <a:xfrm>
            <a:off x="8261131" y="6032938"/>
            <a:ext cx="3794235" cy="568915"/>
          </a:xfrm>
          <a:prstGeom prst="donut">
            <a:avLst>
              <a:gd name="adj" fmla="val 5284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0393" y="6457890"/>
            <a:ext cx="32916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Schalamun</a:t>
            </a:r>
            <a:r>
              <a:rPr lang="en-US" sz="2000" dirty="0" smtClean="0">
                <a:solidFill>
                  <a:schemeClr val="bg1"/>
                </a:solidFill>
              </a:rPr>
              <a:t> et al., </a:t>
            </a:r>
            <a:r>
              <a:rPr lang="en-US" sz="2000" dirty="0" err="1" smtClean="0">
                <a:solidFill>
                  <a:schemeClr val="bg1"/>
                </a:solidFill>
              </a:rPr>
              <a:t>biorxiv</a:t>
            </a:r>
            <a:r>
              <a:rPr lang="en-US" sz="2000" dirty="0" smtClean="0">
                <a:solidFill>
                  <a:schemeClr val="bg1"/>
                </a:solidFill>
              </a:rPr>
              <a:t> soon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24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1143" y="-4981"/>
            <a:ext cx="45071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Shearing leads to short reads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0393" y="6457890"/>
            <a:ext cx="32916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Schalamun</a:t>
            </a:r>
            <a:r>
              <a:rPr lang="en-US" sz="2000" dirty="0" smtClean="0">
                <a:solidFill>
                  <a:schemeClr val="bg1"/>
                </a:solidFill>
              </a:rPr>
              <a:t> et al., </a:t>
            </a:r>
            <a:r>
              <a:rPr lang="en-US" sz="2000" dirty="0" err="1" smtClean="0">
                <a:solidFill>
                  <a:schemeClr val="bg1"/>
                </a:solidFill>
              </a:rPr>
              <a:t>biorxiv</a:t>
            </a:r>
            <a:r>
              <a:rPr lang="en-US" sz="2000" dirty="0" smtClean="0">
                <a:solidFill>
                  <a:schemeClr val="bg1"/>
                </a:solidFill>
              </a:rPr>
              <a:t> soon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31" y="518238"/>
            <a:ext cx="3786351" cy="5083775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8516777"/>
              </p:ext>
            </p:extLst>
          </p:nvPr>
        </p:nvGraphicFramePr>
        <p:xfrm>
          <a:off x="4568339" y="3060125"/>
          <a:ext cx="7529067" cy="218757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75581"/>
                <a:gridCol w="1075581"/>
                <a:gridCol w="1075581"/>
                <a:gridCol w="1075581"/>
                <a:gridCol w="1075581"/>
                <a:gridCol w="1075581"/>
                <a:gridCol w="1075581"/>
              </a:tblGrid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Sample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Size selection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N50</a:t>
                      </a:r>
                      <a:r>
                        <a:rPr lang="de-AT" sz="1800" baseline="-25000">
                          <a:effectLst/>
                        </a:rPr>
                        <a:t>Q7 </a:t>
                      </a:r>
                      <a:r>
                        <a:rPr lang="de-AT" sz="1800">
                          <a:effectLst/>
                        </a:rPr>
                        <a:t>[kb]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>
                          <a:effectLst/>
                        </a:rPr>
                        <a:t>Mean</a:t>
                      </a:r>
                      <a:r>
                        <a:rPr lang="en-AU" sz="1800" baseline="-25000">
                          <a:effectLst/>
                        </a:rPr>
                        <a:t>Q7 </a:t>
                      </a:r>
                      <a:r>
                        <a:rPr lang="en-AU" sz="1800">
                          <a:effectLst/>
                        </a:rPr>
                        <a:t>[kb]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>
                          <a:effectLst/>
                        </a:rPr>
                        <a:t>Median</a:t>
                      </a:r>
                      <a:r>
                        <a:rPr lang="en-AU" sz="1800" baseline="-25000">
                          <a:effectLst/>
                        </a:rPr>
                        <a:t>Q7 </a:t>
                      </a:r>
                      <a:r>
                        <a:rPr lang="en-AU" sz="1800">
                          <a:effectLst/>
                        </a:rPr>
                        <a:t>[kb]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Yield [Gb]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Yield</a:t>
                      </a:r>
                      <a:r>
                        <a:rPr lang="de-AT" sz="1800" baseline="-25000">
                          <a:effectLst/>
                        </a:rPr>
                        <a:t>Q7 </a:t>
                      </a:r>
                      <a:r>
                        <a:rPr lang="de-AT" sz="1800">
                          <a:effectLst/>
                        </a:rPr>
                        <a:t>[Gb]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10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NO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25.8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12.4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6.2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6.0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5.9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27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NO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26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13.2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7.5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7.4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9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 dirty="0" err="1">
                          <a:effectLst/>
                        </a:rPr>
                        <a:t>sheared</a:t>
                      </a:r>
                      <a:r>
                        <a:rPr lang="de-AT" sz="1800" dirty="0">
                          <a:effectLst/>
                        </a:rPr>
                        <a:t> </a:t>
                      </a:r>
                      <a:r>
                        <a:rPr lang="de-AT" sz="1800" dirty="0" err="1">
                          <a:effectLst/>
                        </a:rPr>
                        <a:t>during</a:t>
                      </a:r>
                      <a:r>
                        <a:rPr lang="de-AT" sz="1800" dirty="0">
                          <a:effectLst/>
                        </a:rPr>
                        <a:t> </a:t>
                      </a:r>
                      <a:r>
                        <a:rPr lang="de-AT" sz="1800" dirty="0" err="1">
                          <a:effectLst/>
                        </a:rPr>
                        <a:t>extraction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9.2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4.9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2.5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3.5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3.5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11" name="Donut 10"/>
          <p:cNvSpPr/>
          <p:nvPr/>
        </p:nvSpPr>
        <p:spPr>
          <a:xfrm>
            <a:off x="6435754" y="4508938"/>
            <a:ext cx="3170701" cy="568915"/>
          </a:xfrm>
          <a:prstGeom prst="donut">
            <a:avLst>
              <a:gd name="adj" fmla="val 5284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400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1143" y="-4981"/>
            <a:ext cx="11965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Why would you use a g-Tube shearing? Not sure I would if I am after long reads.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0393" y="6457890"/>
            <a:ext cx="32916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Schalamun</a:t>
            </a:r>
            <a:r>
              <a:rPr lang="en-US" sz="2000" dirty="0" smtClean="0">
                <a:solidFill>
                  <a:schemeClr val="bg1"/>
                </a:solidFill>
              </a:rPr>
              <a:t> et al., </a:t>
            </a:r>
            <a:r>
              <a:rPr lang="en-US" sz="2000" dirty="0" err="1" smtClean="0">
                <a:solidFill>
                  <a:schemeClr val="bg1"/>
                </a:solidFill>
              </a:rPr>
              <a:t>biorxiv</a:t>
            </a:r>
            <a:r>
              <a:rPr lang="en-US" sz="2000" dirty="0" smtClean="0">
                <a:solidFill>
                  <a:schemeClr val="bg1"/>
                </a:solidFill>
              </a:rPr>
              <a:t> soon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52" y="541080"/>
            <a:ext cx="3779782" cy="5733596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2588365"/>
              </p:ext>
            </p:extLst>
          </p:nvPr>
        </p:nvGraphicFramePr>
        <p:xfrm>
          <a:off x="4770936" y="2474477"/>
          <a:ext cx="7074221" cy="20271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10603"/>
                <a:gridCol w="1010603"/>
                <a:gridCol w="1010603"/>
                <a:gridCol w="1010603"/>
                <a:gridCol w="1010603"/>
                <a:gridCol w="1010603"/>
                <a:gridCol w="1010603"/>
              </a:tblGrid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Sample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Size selection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N50</a:t>
                      </a:r>
                      <a:r>
                        <a:rPr lang="de-AT" sz="1800" baseline="-25000">
                          <a:effectLst/>
                        </a:rPr>
                        <a:t>Q7 </a:t>
                      </a:r>
                      <a:r>
                        <a:rPr lang="de-AT" sz="1800">
                          <a:effectLst/>
                        </a:rPr>
                        <a:t>[kb]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>
                          <a:effectLst/>
                        </a:rPr>
                        <a:t>Mean</a:t>
                      </a:r>
                      <a:r>
                        <a:rPr lang="en-AU" sz="1800" baseline="-25000">
                          <a:effectLst/>
                        </a:rPr>
                        <a:t>Q7 </a:t>
                      </a:r>
                      <a:r>
                        <a:rPr lang="en-AU" sz="1800">
                          <a:effectLst/>
                        </a:rPr>
                        <a:t>[kb]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>
                          <a:effectLst/>
                        </a:rPr>
                        <a:t>Median</a:t>
                      </a:r>
                      <a:r>
                        <a:rPr lang="en-AU" sz="1800" baseline="-25000">
                          <a:effectLst/>
                        </a:rPr>
                        <a:t>Q7 </a:t>
                      </a:r>
                      <a:r>
                        <a:rPr lang="en-AU" sz="1800">
                          <a:effectLst/>
                        </a:rPr>
                        <a:t>[kb]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Yield [Gb]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Yield</a:t>
                      </a:r>
                      <a:r>
                        <a:rPr lang="de-AT" sz="1800" baseline="-25000">
                          <a:effectLst/>
                        </a:rPr>
                        <a:t>Q7 </a:t>
                      </a:r>
                      <a:r>
                        <a:rPr lang="de-AT" sz="1800">
                          <a:effectLst/>
                        </a:rPr>
                        <a:t>[Gb]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10 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NO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25.8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12.4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6.2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6.0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5.9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27 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NO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26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13.2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7.5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7.4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4 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g-covaris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18.4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11.8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9.5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4.8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4.7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23 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g-covaris 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17.9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11.2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8.5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7.2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7.0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9" name="Donut 8"/>
          <p:cNvSpPr/>
          <p:nvPr/>
        </p:nvSpPr>
        <p:spPr>
          <a:xfrm>
            <a:off x="6463863" y="3710152"/>
            <a:ext cx="3429534" cy="914400"/>
          </a:xfrm>
          <a:prstGeom prst="donut">
            <a:avLst>
              <a:gd name="adj" fmla="val 5284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530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1143" y="-4981"/>
            <a:ext cx="6437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Blue Pippen is great for long reads! But</a:t>
            </a:r>
            <a:r>
              <a:rPr lang="mr-IN" sz="2800" b="1" dirty="0" smtClean="0">
                <a:solidFill>
                  <a:schemeClr val="bg1"/>
                </a:solidFill>
              </a:rPr>
              <a:t>…</a:t>
            </a:r>
            <a:r>
              <a:rPr lang="en-AU" sz="2800" b="1" dirty="0" smtClean="0">
                <a:solidFill>
                  <a:schemeClr val="bg1"/>
                </a:solidFill>
              </a:rPr>
              <a:t>..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0393" y="6457890"/>
            <a:ext cx="32916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Schalamun</a:t>
            </a:r>
            <a:r>
              <a:rPr lang="en-US" sz="2000" dirty="0" smtClean="0">
                <a:solidFill>
                  <a:schemeClr val="bg1"/>
                </a:solidFill>
              </a:rPr>
              <a:t> et al., </a:t>
            </a:r>
            <a:r>
              <a:rPr lang="en-US" sz="2000" dirty="0" err="1" smtClean="0">
                <a:solidFill>
                  <a:schemeClr val="bg1"/>
                </a:solidFill>
              </a:rPr>
              <a:t>biorxiv</a:t>
            </a:r>
            <a:r>
              <a:rPr lang="en-US" sz="2000" dirty="0" smtClean="0">
                <a:solidFill>
                  <a:schemeClr val="bg1"/>
                </a:solidFill>
              </a:rPr>
              <a:t> soon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52" y="541080"/>
            <a:ext cx="3779782" cy="5733596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550243"/>
              </p:ext>
            </p:extLst>
          </p:nvPr>
        </p:nvGraphicFramePr>
        <p:xfrm>
          <a:off x="4532674" y="2480441"/>
          <a:ext cx="7375550" cy="189407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3650"/>
                <a:gridCol w="1053650"/>
                <a:gridCol w="1053650"/>
                <a:gridCol w="1053650"/>
                <a:gridCol w="1053650"/>
                <a:gridCol w="1053650"/>
                <a:gridCol w="1053650"/>
              </a:tblGrid>
              <a:tr h="54692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Sample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Size selection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N50</a:t>
                      </a:r>
                      <a:r>
                        <a:rPr lang="de-AT" sz="1800" baseline="-25000">
                          <a:effectLst/>
                        </a:rPr>
                        <a:t>Q7 </a:t>
                      </a:r>
                      <a:r>
                        <a:rPr lang="de-AT" sz="1800">
                          <a:effectLst/>
                        </a:rPr>
                        <a:t>[kb]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>
                          <a:effectLst/>
                        </a:rPr>
                        <a:t>Mean</a:t>
                      </a:r>
                      <a:r>
                        <a:rPr lang="en-AU" sz="1800" baseline="-25000">
                          <a:effectLst/>
                        </a:rPr>
                        <a:t>Q7 </a:t>
                      </a:r>
                      <a:r>
                        <a:rPr lang="en-AU" sz="1800">
                          <a:effectLst/>
                        </a:rPr>
                        <a:t>[kb]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>
                          <a:effectLst/>
                        </a:rPr>
                        <a:t>Median</a:t>
                      </a:r>
                      <a:r>
                        <a:rPr lang="en-AU" sz="1800" baseline="-25000">
                          <a:effectLst/>
                        </a:rPr>
                        <a:t>Q7 </a:t>
                      </a:r>
                      <a:r>
                        <a:rPr lang="en-AU" sz="1800">
                          <a:effectLst/>
                        </a:rPr>
                        <a:t>[kb]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Yield [Gb]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Yield</a:t>
                      </a:r>
                      <a:r>
                        <a:rPr lang="de-AT" sz="1800" baseline="-25000">
                          <a:effectLst/>
                        </a:rPr>
                        <a:t>Q7 </a:t>
                      </a:r>
                      <a:r>
                        <a:rPr lang="de-AT" sz="1800">
                          <a:effectLst/>
                        </a:rPr>
                        <a:t>[Gb]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10 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NO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25.8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12.4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6.2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6.0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5.9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27 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NO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26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13.2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7.5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7.8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7.4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36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2 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Blue Pippin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35.1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26.5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23.9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>
                          <a:effectLst/>
                        </a:rPr>
                        <a:t>3.5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800" dirty="0">
                          <a:effectLst/>
                        </a:rPr>
                        <a:t>3.5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1" name="Donut 10"/>
          <p:cNvSpPr/>
          <p:nvPr/>
        </p:nvSpPr>
        <p:spPr>
          <a:xfrm>
            <a:off x="6498611" y="3636578"/>
            <a:ext cx="3429534" cy="697875"/>
          </a:xfrm>
          <a:prstGeom prst="donut">
            <a:avLst>
              <a:gd name="adj" fmla="val 5284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34152" y="4514992"/>
            <a:ext cx="38131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Add another step to the procedure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Not always reliable 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Much DNA required 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3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9.png"/>
          <p:cNvPicPr/>
          <p:nvPr/>
        </p:nvPicPr>
        <p:blipFill rotWithShape="1">
          <a:blip r:embed="rId2"/>
          <a:srcRect t="95027" r="18124" b="27"/>
          <a:stretch/>
        </p:blipFill>
        <p:spPr>
          <a:xfrm>
            <a:off x="241737" y="6269703"/>
            <a:ext cx="8071946" cy="283779"/>
          </a:xfrm>
          <a:prstGeom prst="rect">
            <a:avLst/>
          </a:prstGeom>
          <a:ln/>
        </p:spPr>
      </p:pic>
      <p:pic>
        <p:nvPicPr>
          <p:cNvPr id="19" name="image9.png"/>
          <p:cNvPicPr/>
          <p:nvPr/>
        </p:nvPicPr>
        <p:blipFill rotWithShape="1">
          <a:blip r:embed="rId2"/>
          <a:srcRect t="-64" r="16844" b="51884"/>
          <a:stretch/>
        </p:blipFill>
        <p:spPr>
          <a:xfrm>
            <a:off x="241738" y="3541989"/>
            <a:ext cx="8198069" cy="2764221"/>
          </a:xfrm>
          <a:prstGeom prst="rect">
            <a:avLst/>
          </a:prstGeom>
          <a:ln/>
        </p:spPr>
      </p:pic>
      <p:pic>
        <p:nvPicPr>
          <p:cNvPr id="16" name="image11.png"/>
          <p:cNvPicPr/>
          <p:nvPr/>
        </p:nvPicPr>
        <p:blipFill rotWithShape="1">
          <a:blip r:embed="rId3"/>
          <a:srcRect r="16489" b="51476"/>
          <a:stretch/>
        </p:blipFill>
        <p:spPr>
          <a:xfrm>
            <a:off x="241738" y="-7168"/>
            <a:ext cx="8198068" cy="3242014"/>
          </a:xfrm>
          <a:prstGeom prst="rect">
            <a:avLst/>
          </a:prstGeom>
          <a:ln/>
        </p:spPr>
      </p:pic>
      <p:sp>
        <p:nvSpPr>
          <p:cNvPr id="10" name="TextBox 9"/>
          <p:cNvSpPr txBox="1"/>
          <p:nvPr/>
        </p:nvSpPr>
        <p:spPr>
          <a:xfrm>
            <a:off x="8900393" y="6457890"/>
            <a:ext cx="32916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Schalamun</a:t>
            </a:r>
            <a:r>
              <a:rPr lang="en-US" sz="2000" dirty="0" smtClean="0">
                <a:solidFill>
                  <a:schemeClr val="bg1"/>
                </a:solidFill>
              </a:rPr>
              <a:t> et al., </a:t>
            </a:r>
            <a:r>
              <a:rPr lang="en-US" sz="2000" dirty="0" err="1" smtClean="0">
                <a:solidFill>
                  <a:schemeClr val="bg1"/>
                </a:solidFill>
              </a:rPr>
              <a:t>biorxiv</a:t>
            </a:r>
            <a:r>
              <a:rPr lang="en-US" sz="2000" dirty="0" smtClean="0">
                <a:solidFill>
                  <a:schemeClr val="bg1"/>
                </a:solidFill>
              </a:rPr>
              <a:t> soon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2" name="image11.png"/>
          <p:cNvPicPr/>
          <p:nvPr/>
        </p:nvPicPr>
        <p:blipFill rotWithShape="1">
          <a:blip r:embed="rId3"/>
          <a:srcRect l="83008" t="41711" b="42718"/>
          <a:stretch/>
        </p:blipFill>
        <p:spPr>
          <a:xfrm>
            <a:off x="8439806" y="2238703"/>
            <a:ext cx="3678622" cy="2879834"/>
          </a:xfrm>
          <a:prstGeom prst="rect">
            <a:avLst/>
          </a:prstGeom>
          <a:ln/>
        </p:spPr>
      </p:pic>
      <p:sp>
        <p:nvSpPr>
          <p:cNvPr id="3" name="TextBox 2"/>
          <p:cNvSpPr txBox="1"/>
          <p:nvPr/>
        </p:nvSpPr>
        <p:spPr>
          <a:xfrm>
            <a:off x="545134" y="719056"/>
            <a:ext cx="553998" cy="1030090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sz="2400" smtClean="0"/>
              <a:t>Density</a:t>
            </a:r>
            <a:endParaRPr lang="en-US" sz="2400"/>
          </a:p>
        </p:txBody>
      </p:sp>
      <p:sp>
        <p:nvSpPr>
          <p:cNvPr id="14" name="TextBox 13"/>
          <p:cNvSpPr txBox="1"/>
          <p:nvPr/>
        </p:nvSpPr>
        <p:spPr>
          <a:xfrm>
            <a:off x="822133" y="4675496"/>
            <a:ext cx="553998" cy="695255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sz="2400" smtClean="0"/>
              <a:t>Yield</a:t>
            </a:r>
            <a:endParaRPr lang="en-US" sz="2400" dirty="0"/>
          </a:p>
        </p:txBody>
      </p:sp>
      <p:pic>
        <p:nvPicPr>
          <p:cNvPr id="17" name="image11.png"/>
          <p:cNvPicPr/>
          <p:nvPr/>
        </p:nvPicPr>
        <p:blipFill rotWithShape="1">
          <a:blip r:embed="rId3"/>
          <a:srcRect t="94438" r="17773" b="-12"/>
          <a:stretch/>
        </p:blipFill>
        <p:spPr>
          <a:xfrm>
            <a:off x="241738" y="3169579"/>
            <a:ext cx="8071945" cy="37241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500818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1143" y="-4981"/>
            <a:ext cx="100813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b="1" dirty="0" smtClean="0">
                <a:solidFill>
                  <a:schemeClr val="bg1"/>
                </a:solidFill>
              </a:rPr>
              <a:t>DNA input into the adapter ligation step is must crucial for output!</a:t>
            </a:r>
          </a:p>
          <a:p>
            <a:r>
              <a:rPr lang="en-AU" sz="2800" b="1" dirty="0">
                <a:solidFill>
                  <a:schemeClr val="bg1"/>
                </a:solidFill>
              </a:rPr>
              <a:t>	</a:t>
            </a:r>
            <a:r>
              <a:rPr lang="en-AU" sz="2800" b="1" dirty="0" smtClean="0">
                <a:solidFill>
                  <a:schemeClr val="bg1"/>
                </a:solidFill>
              </a:rPr>
              <a:t>	at least it was for us.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0393" y="6457890"/>
            <a:ext cx="32916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Schalamun</a:t>
            </a:r>
            <a:r>
              <a:rPr lang="en-US" sz="2000" dirty="0" smtClean="0">
                <a:solidFill>
                  <a:schemeClr val="bg1"/>
                </a:solidFill>
              </a:rPr>
              <a:t> et al., </a:t>
            </a:r>
            <a:r>
              <a:rPr lang="en-US" sz="2000" dirty="0" err="1" smtClean="0">
                <a:solidFill>
                  <a:schemeClr val="bg1"/>
                </a:solidFill>
              </a:rPr>
              <a:t>biorxiv</a:t>
            </a:r>
            <a:r>
              <a:rPr lang="en-US" sz="2000" dirty="0" smtClean="0">
                <a:solidFill>
                  <a:schemeClr val="bg1"/>
                </a:solidFill>
              </a:rPr>
              <a:t> soon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648" y="1366344"/>
            <a:ext cx="6421821" cy="450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909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366009" y="4731254"/>
            <a:ext cx="5012966" cy="3784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97215" y="2606566"/>
            <a:ext cx="6694785" cy="66215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143" y="-4981"/>
            <a:ext cx="1940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Other tricks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0393" y="5842337"/>
            <a:ext cx="32916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Schalamun</a:t>
            </a:r>
            <a:r>
              <a:rPr lang="en-US" sz="2000" dirty="0" smtClean="0">
                <a:solidFill>
                  <a:schemeClr val="bg1"/>
                </a:solidFill>
              </a:rPr>
              <a:t> et al., </a:t>
            </a:r>
            <a:r>
              <a:rPr lang="en-US" sz="2000" dirty="0" err="1" smtClean="0">
                <a:solidFill>
                  <a:schemeClr val="bg1"/>
                </a:solidFill>
              </a:rPr>
              <a:t>biorxiv</a:t>
            </a:r>
            <a:r>
              <a:rPr lang="en-US" sz="2000" dirty="0" smtClean="0">
                <a:solidFill>
                  <a:schemeClr val="bg1"/>
                </a:solidFill>
              </a:rPr>
              <a:t> soon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Nagar et al. </a:t>
            </a:r>
            <a:r>
              <a:rPr lang="en-US" sz="2000" dirty="0" err="1" smtClean="0">
                <a:solidFill>
                  <a:schemeClr val="bg1"/>
                </a:solidFill>
              </a:rPr>
              <a:t>biorxiv</a:t>
            </a:r>
            <a:r>
              <a:rPr lang="en-US" sz="2000" dirty="0" smtClean="0">
                <a:solidFill>
                  <a:schemeClr val="bg1"/>
                </a:solidFill>
              </a:rPr>
              <a:t> sometime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+ others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1886" y="633477"/>
            <a:ext cx="48771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Use home made SPRI beads for size selection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2" name="Picture 2" descr="https://lh5.googleusercontent.com/iQUn7p3aWDKTq0EKBlAzsdW1cg8uqdLCNzl-Cx1RmgnBACFcq2VGbUiLb3vvbyjsW32xRWtlIIpUmzFUScbcZ4fTH_Z8KdLlvnsNpZL_j2sksgjHVRqnu_3nmMB6y_kxGTRHw22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56" t="9335" r="21257" b="41632"/>
          <a:stretch/>
        </p:blipFill>
        <p:spPr bwMode="auto">
          <a:xfrm>
            <a:off x="366008" y="1009710"/>
            <a:ext cx="4260655" cy="2259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940839" y="2874579"/>
            <a:ext cx="739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Nagar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378975" y="490611"/>
            <a:ext cx="5733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Head library @ ~37oC for 10 </a:t>
            </a:r>
            <a:r>
              <a:rPr lang="en-US" sz="2000" dirty="0" err="1" smtClean="0">
                <a:solidFill>
                  <a:schemeClr val="bg1"/>
                </a:solidFill>
              </a:rPr>
              <a:t>mins</a:t>
            </a:r>
            <a:r>
              <a:rPr lang="en-US" sz="2000" dirty="0" smtClean="0">
                <a:solidFill>
                  <a:schemeClr val="bg1"/>
                </a:solidFill>
              </a:rPr>
              <a:t> at the final elution step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97215" y="2149347"/>
            <a:ext cx="657654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Check out </a:t>
            </a:r>
            <a:r>
              <a:rPr lang="en-US" sz="2400" b="1" dirty="0" err="1" smtClean="0">
                <a:solidFill>
                  <a:schemeClr val="bg1"/>
                </a:solidFill>
              </a:rPr>
              <a:t>protocols.io</a:t>
            </a:r>
            <a:r>
              <a:rPr lang="en-US" sz="2400" b="1" dirty="0" smtClean="0">
                <a:solidFill>
                  <a:schemeClr val="bg1"/>
                </a:solidFill>
              </a:rPr>
              <a:t> @</a:t>
            </a:r>
          </a:p>
          <a:p>
            <a:r>
              <a:rPr lang="en-US" sz="2400" b="1" dirty="0">
                <a:solidFill>
                  <a:srgbClr val="FF0000"/>
                </a:solidFill>
                <a:hlinkClick r:id="rId3"/>
              </a:rPr>
              <a:t>https://</a:t>
            </a:r>
            <a:r>
              <a:rPr lang="en-US" sz="2400" b="1" dirty="0" smtClean="0">
                <a:solidFill>
                  <a:srgbClr val="FF0000"/>
                </a:solidFill>
                <a:hlinkClick r:id="rId3"/>
              </a:rPr>
              <a:t>www.protocols.io/groups/minion-user-group-with-fungi-and-plants-on-their-mind</a:t>
            </a:r>
            <a:endParaRPr lang="en-US" sz="2400" b="1" dirty="0" smtClean="0">
              <a:solidFill>
                <a:srgbClr val="FF0000"/>
              </a:solidFill>
            </a:endParaRPr>
          </a:p>
          <a:p>
            <a:r>
              <a:rPr lang="en-US" sz="2400" b="1" dirty="0" smtClean="0">
                <a:solidFill>
                  <a:schemeClr val="bg1"/>
                </a:solidFill>
              </a:rPr>
              <a:t>135 Members, 10k+ views, active discussions of protocols.</a:t>
            </a:r>
          </a:p>
          <a:p>
            <a:r>
              <a:rPr lang="en-US" sz="2400" b="1" dirty="0" smtClean="0">
                <a:solidFill>
                  <a:schemeClr val="bg1"/>
                </a:solidFill>
              </a:rPr>
              <a:t>Please contribute!!!!!</a:t>
            </a:r>
          </a:p>
          <a:p>
            <a:endParaRPr lang="en-US" sz="2000" dirty="0" smtClean="0">
              <a:solidFill>
                <a:schemeClr val="bg1"/>
              </a:solidFill>
            </a:endParaRPr>
          </a:p>
          <a:p>
            <a:endParaRPr lang="en-US" sz="2000" dirty="0" smtClean="0">
              <a:solidFill>
                <a:srgbClr val="FF0000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11886" y="4669404"/>
            <a:ext cx="72918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hlinkClick r:id="rId4"/>
              </a:rPr>
              <a:t>https://</a:t>
            </a:r>
            <a:r>
              <a:rPr lang="en-US" sz="2400" b="1" dirty="0" smtClean="0">
                <a:solidFill>
                  <a:schemeClr val="bg1"/>
                </a:solidFill>
                <a:hlinkClick r:id="rId4"/>
              </a:rPr>
              <a:t>tinyurl.com/nanopore-tools</a:t>
            </a:r>
            <a:endParaRPr lang="en-US" sz="2400" b="1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chemeClr val="bg1"/>
                </a:solidFill>
              </a:rPr>
              <a:t>for a every other months updated list of </a:t>
            </a:r>
            <a:r>
              <a:rPr lang="en-US" sz="2400" b="1" dirty="0" err="1" smtClean="0">
                <a:solidFill>
                  <a:schemeClr val="bg1"/>
                </a:solidFill>
              </a:rPr>
              <a:t>nanopore</a:t>
            </a:r>
            <a:r>
              <a:rPr lang="en-US" sz="2400" b="1" dirty="0" smtClean="0">
                <a:solidFill>
                  <a:schemeClr val="bg1"/>
                </a:solidFill>
              </a:rPr>
              <a:t> tools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340367" y="1324027"/>
            <a:ext cx="5733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Experience with careful run to run evaluation is most important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325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7" grpId="0" animBg="1"/>
      <p:bldP spid="14" grpId="0"/>
      <p:bldP spid="1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661706"/>
              </p:ext>
            </p:extLst>
          </p:nvPr>
        </p:nvGraphicFramePr>
        <p:xfrm>
          <a:off x="2230303" y="1443923"/>
          <a:ext cx="7789917" cy="4368592"/>
        </p:xfrm>
        <a:graphic>
          <a:graphicData uri="http://schemas.openxmlformats.org/drawingml/2006/table">
            <a:tbl>
              <a:tblPr/>
              <a:tblGrid>
                <a:gridCol w="3806437"/>
                <a:gridCol w="3983480"/>
              </a:tblGrid>
              <a:tr h="25179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IN's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OUT's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4248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Use double strand specific DNA dyes to measure concentration e.g. Qubit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Ban the vortexer!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9152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If c[</a:t>
                      </a:r>
                      <a:r>
                        <a:rPr lang="en-US" sz="1400" dirty="0" err="1">
                          <a:solidFill>
                            <a:schemeClr val="bg1"/>
                          </a:solidFill>
                          <a:effectLst/>
                        </a:rPr>
                        <a:t>qubit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] ~ c[</a:t>
                      </a:r>
                      <a:r>
                        <a:rPr lang="en-US" sz="1400" dirty="0" err="1">
                          <a:solidFill>
                            <a:schemeClr val="bg1"/>
                          </a:solidFill>
                          <a:effectLst/>
                        </a:rPr>
                        <a:t>nanodrop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] the absorbance curve and the absorbance ratios at 260/280 (~1.8) and 260/230 (2.0-2.2) are good indications of DNA purity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Avoid excessive pipetting or use wide mouth pipettes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4248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Use SPRI, e.g. AMPure, at 0.45vol for removal of smaller DNA fragments (&lt; 1kb)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If the goal is 'whale length' reads avoid column purifications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9152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Use 'old skool' phenol cholorform based extraction methods for high molecular weigth DNA purification a.k.a. Sambrook and Russell are your friends 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You gonna hate small DNA fragments (&lt; 1kb). Get ride of them!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79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Clean DNA is your friend!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Never! Never freeze DNA!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4248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Use nuclease free water for short term storage at 4oC (couple of weeks)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Do not use EDTA in your final resupension buffer e.g. TE buffer.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6700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Use 10mM Tris pH 8.5 for long term storage at 4oC (up to years) and for re-suspension of high molecular DNA</a:t>
                      </a: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9507" marR="29507" marT="19672" marB="19672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92770" y="7315"/>
            <a:ext cx="5081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IN’s and OUT’s of DNA extraction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27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7323" y="176788"/>
            <a:ext cx="46014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Intro into </a:t>
            </a:r>
            <a:r>
              <a:rPr lang="en-US" sz="2800" b="1" dirty="0" err="1" smtClean="0">
                <a:solidFill>
                  <a:schemeClr val="bg1"/>
                </a:solidFill>
              </a:rPr>
              <a:t>MinION</a:t>
            </a:r>
            <a:r>
              <a:rPr lang="en-US" sz="2800" b="1" dirty="0" smtClean="0">
                <a:solidFill>
                  <a:schemeClr val="bg1"/>
                </a:solidFill>
              </a:rPr>
              <a:t> sequencing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864" y="1128889"/>
            <a:ext cx="9997319" cy="41317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502546" y="6380921"/>
            <a:ext cx="2689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Lannoy</a:t>
            </a:r>
            <a:r>
              <a:rPr lang="en-US" dirty="0" smtClean="0">
                <a:solidFill>
                  <a:schemeClr val="bg1"/>
                </a:solidFill>
              </a:rPr>
              <a:t> et al., 2017 </a:t>
            </a:r>
            <a:r>
              <a:rPr lang="en-US" dirty="0" err="1" smtClean="0">
                <a:solidFill>
                  <a:schemeClr val="bg1"/>
                </a:solidFill>
              </a:rPr>
              <a:t>bioRxiv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355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702781"/>
              </p:ext>
            </p:extLst>
          </p:nvPr>
        </p:nvGraphicFramePr>
        <p:xfrm>
          <a:off x="1631290" y="358807"/>
          <a:ext cx="10241279" cy="6253683"/>
        </p:xfrm>
        <a:graphic>
          <a:graphicData uri="http://schemas.openxmlformats.org/drawingml/2006/table">
            <a:tbl>
              <a:tblPr/>
              <a:tblGrid>
                <a:gridCol w="6203288"/>
                <a:gridCol w="4037991"/>
              </a:tblGrid>
              <a:tr h="130103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IN's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OUT's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878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Use SPRI, e.g. </a:t>
                      </a:r>
                      <a:r>
                        <a:rPr lang="en-US" sz="1400" dirty="0" err="1">
                          <a:solidFill>
                            <a:schemeClr val="bg1"/>
                          </a:solidFill>
                          <a:effectLst/>
                        </a:rPr>
                        <a:t>AMPure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, at 0.45vol for removal of smaller DNA fragments (&lt; 1kb)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Avoid excessive pipetting or use wide </a:t>
                      </a:r>
                      <a:r>
                        <a:rPr lang="en-US" sz="1400" dirty="0" smtClean="0"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pore 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pipettes.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9878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Use RAPID kit with high molecular weight DNA (&gt;200kb) for 'whale length' sequencing reads.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Ban the vortexer!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9201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Shear high molecluar weight DNA into a specific size range for input into the 1D ligation kit. This can be done with covaris g-tubes, silica DNA clean up columns, megasdisrubter, syringe needles.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You gonna hate small DNA fragments (&lt; 1kb). Get ride of them!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91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Use 1D ligation with sheared DNA (5-50kb) for highest throughut and basecalling quality.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Nanopores hate air and so will you. Avoid introducing them at all cost!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9426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When priming the flow cell open all ports, set your pipette to a small volume when removing air initially, add appropriate priming solution and close all ports once done.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Do not leave ports and SpotON open for prolonged times (&gt;1 mins) to avoid evaporation and introduction of air.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9201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Have you library completely ready when performing the second priming step with the SpotON open. Load your libary immediately.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Do not always believe the official protocol. Think! E.g. Reduce the amount of ‘mixing by pipetting’ during library preparation. Mix by flicking and inversion instead.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9201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Close all ports properly during the sequencing run.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Do not over dry SPRI beads when handling longer DNA fragments (&gt; 10kb). About one minute airdry will be enough once all ethanol has been removed by pipetting. 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9426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Stop your sequencing run when less than 30% of your pores are in strand within one hour of starting your run. This will save our flow cell as it indicates a bad library preparation.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4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9683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You can heat samples to 40-50°C for 5-10 minutes to aid elution of the SPRI beads. 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4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9426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One library preparation is designed for 0.2 </a:t>
                      </a:r>
                      <a:r>
                        <a:rPr lang="en-US" sz="1400" dirty="0" err="1">
                          <a:solidFill>
                            <a:schemeClr val="bg1"/>
                          </a:solidFill>
                          <a:effectLst/>
                        </a:rPr>
                        <a:t>pmoles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 of DNA molecules. The amount of input in </a:t>
                      </a:r>
                      <a:r>
                        <a:rPr lang="en-US" sz="1400" dirty="0" err="1">
                          <a:solidFill>
                            <a:schemeClr val="bg1"/>
                          </a:solidFill>
                          <a:effectLst/>
                        </a:rPr>
                        <a:t>ug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 will vary according to average fragment size e.g. 0.2 </a:t>
                      </a:r>
                      <a:r>
                        <a:rPr lang="en-US" sz="1400" dirty="0" err="1">
                          <a:solidFill>
                            <a:schemeClr val="bg1"/>
                          </a:solidFill>
                          <a:effectLst/>
                        </a:rPr>
                        <a:t>pmoles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 for 8kb is about 1ug. </a:t>
                      </a: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5246" marR="15246" marT="10164" marB="10164" anchor="b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3509" y="-95098"/>
            <a:ext cx="45441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IN’s and OUT’s of library prep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9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7323" y="176788"/>
            <a:ext cx="46014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Intro into </a:t>
            </a:r>
            <a:r>
              <a:rPr lang="en-US" sz="2800" b="1" dirty="0" err="1" smtClean="0">
                <a:solidFill>
                  <a:schemeClr val="bg1"/>
                </a:solidFill>
              </a:rPr>
              <a:t>MinION</a:t>
            </a:r>
            <a:r>
              <a:rPr lang="en-US" sz="2800" b="1" dirty="0" smtClean="0">
                <a:solidFill>
                  <a:schemeClr val="bg1"/>
                </a:solidFill>
              </a:rPr>
              <a:t> sequencing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799" y="700008"/>
            <a:ext cx="4990691" cy="53175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48609" y="974034"/>
            <a:ext cx="5695200" cy="449248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51908" y="6410739"/>
            <a:ext cx="2440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Josh Quick, F1000, 2017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08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7323" y="176788"/>
            <a:ext cx="46014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Intro into </a:t>
            </a:r>
            <a:r>
              <a:rPr lang="en-US" sz="2800" b="1" dirty="0" err="1" smtClean="0">
                <a:solidFill>
                  <a:schemeClr val="bg1"/>
                </a:solidFill>
              </a:rPr>
              <a:t>MinION</a:t>
            </a:r>
            <a:r>
              <a:rPr lang="en-US" sz="2800" b="1" dirty="0" smtClean="0">
                <a:solidFill>
                  <a:schemeClr val="bg1"/>
                </a:solidFill>
              </a:rPr>
              <a:t> sequencing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02546" y="6156866"/>
            <a:ext cx="2689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Lannoy</a:t>
            </a:r>
            <a:r>
              <a:rPr lang="en-US" dirty="0" smtClean="0">
                <a:solidFill>
                  <a:schemeClr val="bg1"/>
                </a:solidFill>
              </a:rPr>
              <a:t> et al., 2017 </a:t>
            </a:r>
            <a:r>
              <a:rPr lang="en-US" dirty="0" err="1" smtClean="0">
                <a:solidFill>
                  <a:schemeClr val="bg1"/>
                </a:solidFill>
              </a:rPr>
              <a:t>bioRxiv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512" y="1803540"/>
            <a:ext cx="6253556" cy="23093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236" y="915477"/>
            <a:ext cx="5246398" cy="50579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51908" y="5880476"/>
            <a:ext cx="2440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Josh Quick, F1000, 2017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5651389" y="1440512"/>
            <a:ext cx="926191" cy="44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577580" y="642849"/>
            <a:ext cx="44670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Basecalling</a:t>
            </a:r>
            <a:r>
              <a:rPr lang="en-US" sz="2000" dirty="0" smtClean="0">
                <a:solidFill>
                  <a:schemeClr val="bg1"/>
                </a:solidFill>
              </a:rPr>
              <a:t> within </a:t>
            </a:r>
            <a:r>
              <a:rPr lang="en-US" sz="2000" dirty="0" err="1" smtClean="0">
                <a:solidFill>
                  <a:schemeClr val="bg1"/>
                </a:solidFill>
              </a:rPr>
              <a:t>MinKNOW</a:t>
            </a:r>
            <a:r>
              <a:rPr lang="en-US" sz="2000" dirty="0" smtClean="0">
                <a:solidFill>
                  <a:schemeClr val="bg1"/>
                </a:solidFill>
              </a:rPr>
              <a:t>, or on server e.g. albacore (</a:t>
            </a:r>
            <a:r>
              <a:rPr lang="en-US" sz="2000" dirty="0" err="1" smtClean="0">
                <a:solidFill>
                  <a:schemeClr val="bg1"/>
                </a:solidFill>
              </a:rPr>
              <a:t>nanonet</a:t>
            </a:r>
            <a:r>
              <a:rPr lang="en-US" sz="2000" dirty="0" smtClean="0">
                <a:solidFill>
                  <a:schemeClr val="bg1"/>
                </a:solidFill>
              </a:rPr>
              <a:t>, </a:t>
            </a:r>
            <a:r>
              <a:rPr lang="en-US" sz="2000" dirty="0" err="1" smtClean="0">
                <a:solidFill>
                  <a:schemeClr val="bg1"/>
                </a:solidFill>
              </a:rPr>
              <a:t>scrappie</a:t>
            </a:r>
            <a:r>
              <a:rPr lang="en-US" sz="2000" dirty="0" smtClean="0">
                <a:solidFill>
                  <a:schemeClr val="bg1"/>
                </a:solidFill>
              </a:rPr>
              <a:t>, guppy)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8545689" y="4511369"/>
            <a:ext cx="1300" cy="5745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188915" y="4358509"/>
            <a:ext cx="40352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fast5 w/ </a:t>
            </a:r>
            <a:r>
              <a:rPr lang="en-US" sz="2000" dirty="0" err="1" smtClean="0">
                <a:solidFill>
                  <a:schemeClr val="bg1"/>
                </a:solidFill>
              </a:rPr>
              <a:t>basecalls</a:t>
            </a:r>
            <a:r>
              <a:rPr lang="en-US" sz="2000" dirty="0" smtClean="0">
                <a:solidFill>
                  <a:schemeClr val="bg1"/>
                </a:solidFill>
              </a:rPr>
              <a:t> and/or </a:t>
            </a:r>
            <a:r>
              <a:rPr lang="en-US" sz="2000" dirty="0" err="1" smtClean="0">
                <a:solidFill>
                  <a:schemeClr val="bg1"/>
                </a:solidFill>
              </a:rPr>
              <a:t>fastq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93801" y="5101361"/>
            <a:ext cx="5471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https://</a:t>
            </a:r>
            <a:r>
              <a:rPr lang="en-US" sz="2000" dirty="0" err="1">
                <a:solidFill>
                  <a:schemeClr val="bg1"/>
                </a:solidFill>
              </a:rPr>
              <a:t>github.com</a:t>
            </a:r>
            <a:r>
              <a:rPr lang="en-US" sz="2000" dirty="0">
                <a:solidFill>
                  <a:schemeClr val="bg1"/>
                </a:solidFill>
              </a:rPr>
              <a:t>/</a:t>
            </a:r>
            <a:r>
              <a:rPr lang="en-US" sz="2000" dirty="0" err="1">
                <a:solidFill>
                  <a:schemeClr val="bg1"/>
                </a:solidFill>
              </a:rPr>
              <a:t>rrwick</a:t>
            </a:r>
            <a:r>
              <a:rPr lang="en-US" sz="2000" dirty="0">
                <a:solidFill>
                  <a:schemeClr val="bg1"/>
                </a:solidFill>
              </a:rPr>
              <a:t>/</a:t>
            </a:r>
            <a:r>
              <a:rPr lang="en-US" sz="2000" dirty="0" err="1">
                <a:solidFill>
                  <a:schemeClr val="bg1"/>
                </a:solidFill>
              </a:rPr>
              <a:t>Basecalling</a:t>
            </a:r>
            <a:r>
              <a:rPr lang="en-US" sz="2000" dirty="0">
                <a:solidFill>
                  <a:schemeClr val="bg1"/>
                </a:solidFill>
              </a:rPr>
              <a:t>-comparison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661050" y="6469839"/>
            <a:ext cx="2621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Ryan R. Wick et al., </a:t>
            </a:r>
            <a:r>
              <a:rPr lang="en-US" dirty="0" err="1" smtClean="0">
                <a:solidFill>
                  <a:schemeClr val="bg1"/>
                </a:solidFill>
              </a:rPr>
              <a:t>github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1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7323" y="176788"/>
            <a:ext cx="56060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Intro library prep and DNA quality!!!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567" y="1661846"/>
            <a:ext cx="5130095" cy="3327049"/>
          </a:xfrm>
          <a:prstGeom prst="rect">
            <a:avLst/>
          </a:prstGeom>
        </p:spPr>
      </p:pic>
      <p:pic>
        <p:nvPicPr>
          <p:cNvPr id="6" name="Picture 2" descr="ttps://nanoporetech.com/sites/default/files/s3/minion-cutout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17061" y="2291738"/>
            <a:ext cx="3309976" cy="1443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 flipH="1">
            <a:off x="2765778" y="6360250"/>
            <a:ext cx="955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http://</a:t>
            </a:r>
            <a:r>
              <a:rPr lang="en-US" dirty="0" err="1" smtClean="0">
                <a:solidFill>
                  <a:schemeClr val="bg1"/>
                </a:solidFill>
              </a:rPr>
              <a:t>alison.dbsdataprojects.com</a:t>
            </a:r>
            <a:r>
              <a:rPr lang="en-US" dirty="0" smtClean="0">
                <a:solidFill>
                  <a:schemeClr val="bg1"/>
                </a:solidFill>
              </a:rPr>
              <a:t>/</a:t>
            </a:r>
            <a:r>
              <a:rPr lang="en-US" dirty="0" err="1" smtClean="0">
                <a:solidFill>
                  <a:schemeClr val="bg1"/>
                </a:solidFill>
              </a:rPr>
              <a:t>wp</a:t>
            </a:r>
            <a:r>
              <a:rPr lang="en-US" dirty="0" smtClean="0">
                <a:solidFill>
                  <a:schemeClr val="bg1"/>
                </a:solidFill>
              </a:rPr>
              <a:t>-content/uploads/sites/82/2016/04/garbage-in-out-</a:t>
            </a:r>
            <a:r>
              <a:rPr lang="en-US" dirty="0" err="1" smtClean="0">
                <a:solidFill>
                  <a:schemeClr val="bg1"/>
                </a:solidFill>
              </a:rPr>
              <a:t>image.gif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1266" name="Picture 2" descr="mage result for garbage in garbage out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556515" y="902789"/>
            <a:ext cx="1501422" cy="1835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74663" y="3152511"/>
            <a:ext cx="3002848" cy="303046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3775" y="6360250"/>
            <a:ext cx="2440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Josh Quick, F1000, 2017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476087" y="2879206"/>
            <a:ext cx="1284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nothing out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54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7323" y="176788"/>
            <a:ext cx="56060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Intro library prep and DNA quality!!!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02054" y="654739"/>
            <a:ext cx="3350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DNA quality!!! is king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0048"/>
            <a:ext cx="12192000" cy="255533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0469" y="3686095"/>
            <a:ext cx="83417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Your concentration measured by </a:t>
            </a:r>
            <a:r>
              <a:rPr lang="en-US" sz="2000" dirty="0" err="1" smtClean="0">
                <a:solidFill>
                  <a:schemeClr val="bg1"/>
                </a:solidFill>
              </a:rPr>
              <a:t>nanodrop</a:t>
            </a:r>
            <a:r>
              <a:rPr lang="en-US" sz="2000" dirty="0" smtClean="0">
                <a:solidFill>
                  <a:schemeClr val="bg1"/>
                </a:solidFill>
              </a:rPr>
              <a:t> should be similar to </a:t>
            </a:r>
            <a:r>
              <a:rPr lang="en-US" sz="2000" dirty="0" err="1" smtClean="0">
                <a:solidFill>
                  <a:schemeClr val="bg1"/>
                </a:solidFill>
              </a:rPr>
              <a:t>Qubit</a:t>
            </a:r>
            <a:r>
              <a:rPr lang="en-US" sz="2000" dirty="0" smtClean="0">
                <a:solidFill>
                  <a:schemeClr val="bg1"/>
                </a:solidFill>
              </a:rPr>
              <a:t> max 3:1.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05867" y="6383785"/>
            <a:ext cx="88354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https://</a:t>
            </a:r>
            <a:r>
              <a:rPr lang="en-US" dirty="0" err="1" smtClean="0">
                <a:solidFill>
                  <a:schemeClr val="bg1"/>
                </a:solidFill>
              </a:rPr>
              <a:t>community.nanoporetech.com</a:t>
            </a:r>
            <a:r>
              <a:rPr lang="en-US" dirty="0" smtClean="0">
                <a:solidFill>
                  <a:schemeClr val="bg1"/>
                </a:solidFill>
              </a:rPr>
              <a:t>/posts/getting-started-knowledge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08295" y="4228527"/>
            <a:ext cx="91883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Can be EXTREMELY DIFFICULT AND THE MOST TIME CONSUMING STEP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29612" y="4832514"/>
            <a:ext cx="10945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Please share your protocols openly </a:t>
            </a:r>
            <a:r>
              <a:rPr lang="en-US" sz="2000" b="1" dirty="0" smtClean="0">
                <a:solidFill>
                  <a:schemeClr val="bg1"/>
                </a:solidFill>
              </a:rPr>
              <a:t>like Josh Quick, us, and others on 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  <p:pic>
        <p:nvPicPr>
          <p:cNvPr id="9" name="Picture 12" descr="https://porecamp-au.github.io/images/sponsors/protocols_io.pn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52651" y="5263332"/>
            <a:ext cx="3458898" cy="105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346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7323" y="176788"/>
            <a:ext cx="56060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Intro library prep and DNA quality!!!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51908" y="6408775"/>
            <a:ext cx="2440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Josh Quick, F1000, 2017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867" y="700008"/>
            <a:ext cx="10193865" cy="5600460"/>
          </a:xfrm>
          <a:prstGeom prst="rect">
            <a:avLst/>
          </a:prstGeom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2958469" y="2252328"/>
            <a:ext cx="327378" cy="2822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98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7323" y="176788"/>
            <a:ext cx="61434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Thinks to consider when extracting DNA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15436" y="6345712"/>
            <a:ext cx="3891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/>
                </a:solidFill>
              </a:rPr>
              <a:t>inspired by Josh </a:t>
            </a:r>
            <a:r>
              <a:rPr lang="en-US" sz="2000" dirty="0" smtClean="0">
                <a:solidFill>
                  <a:schemeClr val="bg1"/>
                </a:solidFill>
              </a:rPr>
              <a:t>Quick, F1000, 2017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47322" y="835426"/>
            <a:ext cx="498694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Be gently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Don’t vortex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Use wide pore tips (or cut them)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Avoid or get ride of small fragments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think molarity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7323" y="4027107"/>
            <a:ext cx="575529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Factor influencing your DNA length: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lysis method of tissue and cells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purification method 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precipitation </a:t>
            </a:r>
            <a:r>
              <a:rPr lang="en-US" sz="2400" dirty="0" smtClean="0">
                <a:solidFill>
                  <a:schemeClr val="bg1"/>
                </a:solidFill>
              </a:rPr>
              <a:t>method (e.g. ETOH vs. CTAB)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c</a:t>
            </a:r>
            <a:r>
              <a:rPr lang="en-US" sz="2400" dirty="0" smtClean="0">
                <a:solidFill>
                  <a:schemeClr val="bg1"/>
                </a:solidFill>
              </a:rPr>
              <a:t>lean up (SPRI vs. propanol)</a:t>
            </a:r>
            <a:endParaRPr lang="en-US" sz="2400" dirty="0" smtClean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88396" y="3057611"/>
            <a:ext cx="590360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Typical size fragmentation: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Spin column 20-100kb depending on brand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Precipitation 20-300kb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Dialysis &gt;200kb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Agarose </a:t>
            </a:r>
            <a:r>
              <a:rPr lang="en-US" sz="2400" dirty="0" smtClean="0">
                <a:solidFill>
                  <a:schemeClr val="bg1"/>
                </a:solidFill>
              </a:rPr>
              <a:t>plug </a:t>
            </a:r>
            <a:r>
              <a:rPr lang="en-US" sz="2400" dirty="0" smtClean="0">
                <a:solidFill>
                  <a:schemeClr val="bg1"/>
                </a:solidFill>
              </a:rPr>
              <a:t>digestion</a:t>
            </a:r>
          </a:p>
        </p:txBody>
      </p:sp>
    </p:spTree>
    <p:extLst>
      <p:ext uri="{BB962C8B-B14F-4D97-AF65-F5344CB8AC3E}">
        <p14:creationId xmlns:p14="http://schemas.microsoft.com/office/powerpoint/2010/main" val="1534925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1267</TotalTime>
  <Words>1707</Words>
  <Application>Microsoft Macintosh PowerPoint</Application>
  <PresentationFormat>Widescreen</PresentationFormat>
  <Paragraphs>350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71</cp:revision>
  <cp:lastPrinted>2017-06-13T03:10:14Z</cp:lastPrinted>
  <dcterms:created xsi:type="dcterms:W3CDTF">2017-06-12T04:53:39Z</dcterms:created>
  <dcterms:modified xsi:type="dcterms:W3CDTF">2018-03-18T06:53:38Z</dcterms:modified>
</cp:coreProperties>
</file>

<file path=docProps/thumbnail.jpeg>
</file>